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7" r:id="rId3"/>
    <p:sldId id="278" r:id="rId4"/>
    <p:sldId id="279" r:id="rId5"/>
    <p:sldId id="269" r:id="rId6"/>
    <p:sldId id="272" r:id="rId7"/>
    <p:sldId id="273" r:id="rId8"/>
    <p:sldId id="270" r:id="rId9"/>
    <p:sldId id="275" r:id="rId10"/>
    <p:sldId id="276" r:id="rId11"/>
  </p:sldIdLst>
  <p:sldSz cx="12188825" cy="6858000"/>
  <p:notesSz cx="679132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3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 varScale="1">
        <p:scale>
          <a:sx n="79" d="100"/>
          <a:sy n="79" d="100"/>
        </p:scale>
        <p:origin x="120" y="750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2802" y="114"/>
      </p:cViewPr>
      <p:guideLst>
        <p:guide orient="horz" pos="3110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6846" y="0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F244840-1E4D-4F8A-9332-D50E18EDB890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6846" y="9377316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C119DBA-4540-49B3-8FA9-6259387ECF9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6846" y="0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878F86B-CEEA-4BE8-B12B-D9AB97E08ED1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133" y="4689515"/>
            <a:ext cx="543306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Fare clic per modificare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6846" y="9377316"/>
            <a:ext cx="294290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3B36274-F2B9-4C45-BBB4-0EDF4CD651A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3B36274-F2B9-4C45-BBB4-0EDF4CD651A7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5023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3B36274-F2B9-4C45-BBB4-0EDF4CD651A7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4587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3B36274-F2B9-4C45-BBB4-0EDF4CD651A7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173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3B36274-F2B9-4C45-BBB4-0EDF4CD651A7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656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8539" y="2514601"/>
            <a:ext cx="8913077" cy="2262781"/>
          </a:xfrm>
        </p:spPr>
        <p:txBody>
          <a:bodyPr anchor="b">
            <a:normAutofit/>
          </a:bodyPr>
          <a:lstStyle>
            <a:lvl1pPr>
              <a:defRPr sz="5398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8539" y="4777380"/>
            <a:ext cx="8913077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46BCAE4-7371-4BF6-8963-8E2D130A3EDC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744198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4529541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023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609600"/>
            <a:ext cx="8913077" cy="311704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4354046"/>
            <a:ext cx="891307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94414379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207" y="609600"/>
            <a:ext cx="8391740" cy="289560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4159" y="3505200"/>
            <a:ext cx="7534591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4354046"/>
            <a:ext cx="891307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2467010" y="648005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1958" y="290530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66166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9" y="2438401"/>
            <a:ext cx="8913078" cy="2724845"/>
          </a:xfrm>
        </p:spPr>
        <p:txBody>
          <a:bodyPr anchor="b">
            <a:normAutofit/>
          </a:bodyPr>
          <a:lstStyle>
            <a:lvl1pPr algn="l">
              <a:defRPr sz="4799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87549127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207" y="609600"/>
            <a:ext cx="8391740" cy="289560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8538" y="4343400"/>
            <a:ext cx="8913078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7" name="TextBox 16"/>
          <p:cNvSpPr txBox="1"/>
          <p:nvPr/>
        </p:nvSpPr>
        <p:spPr>
          <a:xfrm>
            <a:off x="2467010" y="648005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1958" y="290530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37125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627407"/>
            <a:ext cx="8913077" cy="2880020"/>
          </a:xfrm>
        </p:spPr>
        <p:txBody>
          <a:bodyPr anchor="ctr">
            <a:normAutofit/>
          </a:bodyPr>
          <a:lstStyle>
            <a:lvl1pPr algn="l">
              <a:defRPr sz="4799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8538" y="4343400"/>
            <a:ext cx="8913078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83949873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13F0808-D469-4E09-8765-51F2763F4C36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137D0E-4A4F-4307-8994-C1891D747D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09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2392" y="627406"/>
            <a:ext cx="2207026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8538" y="627406"/>
            <a:ext cx="6475313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91041174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250" y="624110"/>
            <a:ext cx="8909366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538" y="2133600"/>
            <a:ext cx="8913078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C2CAFBD-DE6F-4777-BB53-B3EC9F14872A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137D0E-4A4F-4307-8994-C1891D747D59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82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2058750"/>
            <a:ext cx="8913077" cy="1468800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3530129"/>
            <a:ext cx="8913077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F17C93-2C2A-4C94-B8EC-70E608980DAA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94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8538" y="2133600"/>
            <a:ext cx="4312741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88874" y="2126222"/>
            <a:ext cx="4312741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38AA95C-0C32-44FA-9B35-88EB2B121990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787783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737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8608" y="1972703"/>
            <a:ext cx="3991692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8538" y="2548966"/>
            <a:ext cx="4341762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4674" y="1969475"/>
            <a:ext cx="3997960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5091" y="2545738"/>
            <a:ext cx="433754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86E3C0B-D718-47A3-984C-8ED796069130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787783"/>
            <a:ext cx="779564" cy="365125"/>
          </a:xfrm>
        </p:spPr>
        <p:txBody>
          <a:bodyPr/>
          <a:lstStyle/>
          <a:p>
            <a:pPr rtl="0"/>
            <a:fld id="{E5137D0E-4A4F-4307-8994-C1891D747D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004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C9EBB1D-32E6-40F5-AB84-7814983042EA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137D0E-4A4F-4307-8994-C1891D747D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838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8381528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446088"/>
            <a:ext cx="3504286" cy="976312"/>
          </a:xfrm>
        </p:spPr>
        <p:txBody>
          <a:bodyPr anchor="b"/>
          <a:lstStyle>
            <a:lvl1pPr algn="l">
              <a:defRPr sz="1999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1365" y="446089"/>
            <a:ext cx="5180251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8" y="1598613"/>
            <a:ext cx="3504286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A8A69B3-6DDC-4F65-A2EA-EB3A4D3CD21F}" type="datetime1">
              <a:rPr lang="it-IT" smtClean="0"/>
              <a:t>01/06/2018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137D0E-4A4F-4307-8994-C1891D747D59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83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9" y="4800600"/>
            <a:ext cx="891307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8538" y="634965"/>
            <a:ext cx="8913078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367338"/>
            <a:ext cx="891307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00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0773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14" y="-786"/>
            <a:ext cx="2356060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249" y="624110"/>
            <a:ext cx="890936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2133600"/>
            <a:ext cx="8913078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58914" y="6130437"/>
            <a:ext cx="1145984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5400807-F4CB-48AB-B928-9E17ECA5A760}" type="datetime1">
              <a:rPr lang="it-IT" noProof="0" smtClean="0"/>
              <a:t>01/06/2018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538" y="6135809"/>
            <a:ext cx="7618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674" y="787783"/>
            <a:ext cx="77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99">
                <a:solidFill>
                  <a:srgbClr val="FEFFFF"/>
                </a:solidFill>
              </a:defRPr>
            </a:lvl1pPr>
          </a:lstStyle>
          <a:p>
            <a:pPr rtl="0"/>
            <a:fld id="{E5137D0E-4A4F-4307-8994-C1891D747D5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0079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1341884" y="188640"/>
            <a:ext cx="10729192" cy="568863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3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it-IT" sz="53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it-IT" sz="31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/>
            </a:r>
            <a:br>
              <a:rPr lang="it-IT" sz="31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</a:br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FONDIMPRESA </a:t>
            </a:r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- </a:t>
            </a:r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AVVISO 1/2016 - </a:t>
            </a:r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II SCADENZA</a:t>
            </a:r>
            <a:r>
              <a:rPr lang="it-IT" sz="4000" dirty="0">
                <a:solidFill>
                  <a:srgbClr val="C00000"/>
                </a:solidFill>
                <a:latin typeface="Garamond" panose="02020404030301010803" pitchFamily="18" charset="0"/>
              </a:rPr>
              <a:t/>
            </a:r>
            <a:br>
              <a:rPr lang="it-IT" sz="4000" dirty="0">
                <a:solidFill>
                  <a:srgbClr val="C00000"/>
                </a:solidFill>
                <a:latin typeface="Garamond" panose="02020404030301010803" pitchFamily="18" charset="0"/>
              </a:rPr>
            </a:br>
            <a:r>
              <a:rPr lang="it-IT" sz="40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/>
            </a:r>
            <a:br>
              <a:rPr lang="it-IT" sz="4000" dirty="0" smtClean="0">
                <a:solidFill>
                  <a:srgbClr val="C00000"/>
                </a:solidFill>
                <a:latin typeface="Garamond" panose="02020404030301010803" pitchFamily="18" charset="0"/>
              </a:rPr>
            </a:br>
            <a:r>
              <a:rPr lang="it-IT" sz="49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COMITATO </a:t>
            </a:r>
            <a:r>
              <a:rPr lang="it-IT" sz="49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PARITETICO DI PILOTAGGIO </a:t>
            </a:r>
            <a:r>
              <a:rPr lang="it-IT" sz="49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it-IT" sz="49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it-IT" sz="44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it-IT" sz="44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it-IT" sz="44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Piano </a:t>
            </a:r>
            <a:r>
              <a:rPr lang="it-IT" sz="40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formativo «</a:t>
            </a:r>
            <a:r>
              <a:rPr lang="en-US" sz="40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TRAIN.FOOD_TRAIN.inig</a:t>
            </a:r>
            <a:r>
              <a:rPr lang="en-US" sz="4000" b="1" dirty="0">
                <a:solidFill>
                  <a:srgbClr val="C00000"/>
                </a:solidFill>
                <a:latin typeface="Garamond" panose="02020404030301010803" pitchFamily="18" charset="0"/>
              </a:rPr>
              <a:t> for the FOOD industry</a:t>
            </a:r>
            <a:r>
              <a:rPr lang="it-IT" sz="40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» </a:t>
            </a:r>
            <a:br>
              <a:rPr lang="it-IT" sz="40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it-IT" sz="4000" b="1" dirty="0">
                <a:solidFill>
                  <a:srgbClr val="C00000"/>
                </a:solidFill>
                <a:latin typeface="Garamond" panose="02020404030301010803" pitchFamily="18" charset="0"/>
              </a:rPr>
              <a:t>AVS/013F/16II </a:t>
            </a:r>
            <a:endParaRPr lang="it-IT" sz="4000" b="1" dirty="0">
              <a:solidFill>
                <a:srgbClr val="C00000"/>
              </a:solidFill>
              <a:latin typeface="Garamond" panose="02020404030301010803" pitchFamily="18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56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50265" y="332656"/>
            <a:ext cx="9439652" cy="1280890"/>
          </a:xfrm>
        </p:spPr>
        <p:txBody>
          <a:bodyPr/>
          <a:lstStyle/>
          <a:p>
            <a:r>
              <a:rPr lang="it-IT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Certificazione delle competenze</a:t>
            </a:r>
            <a:endParaRPr lang="it-IT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45940" y="1284021"/>
            <a:ext cx="9655676" cy="544522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400" dirty="0" smtClean="0">
                <a:latin typeface="Garamond" panose="02020404030301010803" pitchFamily="18" charset="0"/>
              </a:rPr>
              <a:t>Come previsto in sede di progettazione, 9 edizioni formative hanno previsto la certificazione delle competenze secondo i parametri indicati </a:t>
            </a:r>
            <a:r>
              <a:rPr lang="it-IT" sz="2400" dirty="0">
                <a:latin typeface="Garamond" panose="02020404030301010803" pitchFamily="18" charset="0"/>
              </a:rPr>
              <a:t>dal D.M. attuativo del 30 giugno </a:t>
            </a:r>
            <a:r>
              <a:rPr lang="it-IT" sz="2400" dirty="0" smtClean="0">
                <a:latin typeface="Garamond" panose="02020404030301010803" pitchFamily="18" charset="0"/>
              </a:rPr>
              <a:t>2015 e dalla certificazione standard per i corsi di inglese:</a:t>
            </a:r>
          </a:p>
          <a:p>
            <a:pPr marL="0" indent="0" algn="just">
              <a:buNone/>
            </a:pPr>
            <a:endParaRPr lang="it-IT" sz="500" dirty="0" smtClean="0">
              <a:latin typeface="Garamond" panose="02020404030301010803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400" dirty="0" smtClean="0">
                <a:latin typeface="Garamond" panose="02020404030301010803" pitchFamily="18" charset="0"/>
              </a:rPr>
              <a:t>4 edizioni </a:t>
            </a:r>
            <a:r>
              <a:rPr lang="it-IT" sz="2400" dirty="0">
                <a:latin typeface="Garamond" panose="02020404030301010803" pitchFamily="18" charset="0"/>
              </a:rPr>
              <a:t>di </a:t>
            </a:r>
            <a:r>
              <a:rPr lang="it-IT" sz="2400" dirty="0" smtClean="0">
                <a:latin typeface="Garamond" panose="02020404030301010803" pitchFamily="18" charset="0"/>
              </a:rPr>
              <a:t>«Automazione efficiente del ciclo di cottura dei prodotti da forno»;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400" dirty="0" smtClean="0">
                <a:latin typeface="Garamond" panose="02020404030301010803" pitchFamily="18" charset="0"/>
              </a:rPr>
              <a:t>1 edizione di «Tecniche </a:t>
            </a:r>
            <a:r>
              <a:rPr lang="it-IT" sz="2400" dirty="0">
                <a:latin typeface="Garamond" panose="02020404030301010803" pitchFamily="18" charset="0"/>
              </a:rPr>
              <a:t>avanzate per la conservazione degli alimenti e il prolungamento della </a:t>
            </a:r>
            <a:r>
              <a:rPr lang="it-IT" sz="2400" dirty="0" err="1">
                <a:latin typeface="Garamond" panose="02020404030301010803" pitchFamily="18" charset="0"/>
              </a:rPr>
              <a:t>shelf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smtClean="0">
                <a:latin typeface="Garamond" panose="02020404030301010803" pitchFamily="18" charset="0"/>
              </a:rPr>
              <a:t>life»;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400" dirty="0" smtClean="0">
                <a:latin typeface="Garamond" panose="02020404030301010803" pitchFamily="18" charset="0"/>
              </a:rPr>
              <a:t>1 edizione </a:t>
            </a:r>
            <a:r>
              <a:rPr lang="it-IT" sz="2400" dirty="0">
                <a:latin typeface="Garamond" panose="02020404030301010803" pitchFamily="18" charset="0"/>
              </a:rPr>
              <a:t>di «Automazione efficiente del ciclo di cottura dei </a:t>
            </a:r>
            <a:r>
              <a:rPr lang="it-IT" sz="2400" dirty="0" smtClean="0">
                <a:latin typeface="Garamond" panose="02020404030301010803" pitchFamily="18" charset="0"/>
              </a:rPr>
              <a:t>dolciumi»;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400" dirty="0" smtClean="0">
                <a:latin typeface="Garamond" panose="02020404030301010803" pitchFamily="18" charset="0"/>
              </a:rPr>
              <a:t>3 edizioni di «Inglese».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it-IT" sz="300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it-IT" sz="2400" dirty="0">
                <a:latin typeface="Garamond" panose="02020404030301010803" pitchFamily="18" charset="0"/>
              </a:rPr>
              <a:t>Grazie al rispetto della normativa vigente, il Piano ha permesso così di creare i presupposti per la </a:t>
            </a:r>
            <a:r>
              <a:rPr lang="it-IT" sz="2400" b="1" dirty="0">
                <a:latin typeface="Garamond" panose="02020404030301010803" pitchFamily="18" charset="0"/>
              </a:rPr>
              <a:t>capitalizzazione</a:t>
            </a:r>
            <a:r>
              <a:rPr lang="it-IT" sz="2400" dirty="0">
                <a:latin typeface="Garamond" panose="02020404030301010803" pitchFamily="18" charset="0"/>
              </a:rPr>
              <a:t> e la </a:t>
            </a:r>
            <a:r>
              <a:rPr lang="it-IT" sz="2400" b="1" dirty="0">
                <a:latin typeface="Garamond" panose="02020404030301010803" pitchFamily="18" charset="0"/>
              </a:rPr>
              <a:t>spendibilità</a:t>
            </a:r>
            <a:r>
              <a:rPr lang="it-IT" sz="2400" dirty="0">
                <a:latin typeface="Garamond" panose="02020404030301010803" pitchFamily="18" charset="0"/>
              </a:rPr>
              <a:t> da parte dei lavoratori, delle competenze certificate e di </a:t>
            </a:r>
            <a:r>
              <a:rPr lang="it-IT" sz="2400" dirty="0" smtClean="0">
                <a:latin typeface="Garamond" panose="02020404030301010803" pitchFamily="18" charset="0"/>
              </a:rPr>
              <a:t>conseguenza la </a:t>
            </a:r>
            <a:r>
              <a:rPr lang="it-IT" sz="2400" b="1" dirty="0">
                <a:latin typeface="Garamond" panose="02020404030301010803" pitchFamily="18" charset="0"/>
              </a:rPr>
              <a:t>mobilità</a:t>
            </a:r>
            <a:r>
              <a:rPr lang="it-IT" sz="2400" dirty="0">
                <a:latin typeface="Garamond" panose="02020404030301010803" pitchFamily="18" charset="0"/>
              </a:rPr>
              <a:t> degli individui all’interno della propria impresa e nel mercato del lavoro in generale. </a:t>
            </a:r>
          </a:p>
          <a:p>
            <a:pPr algn="just"/>
            <a:endParaRPr lang="it-IT" sz="2400" dirty="0" smtClean="0">
              <a:latin typeface="Garamond" panose="02020404030301010803" pitchFamily="18" charset="0"/>
            </a:endParaRPr>
          </a:p>
          <a:p>
            <a:pPr algn="just"/>
            <a:endParaRPr lang="it-IT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68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1701924" y="116632"/>
            <a:ext cx="10225136" cy="1143000"/>
          </a:xfrm>
        </p:spPr>
        <p:txBody>
          <a:bodyPr rtlCol="0"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Presentazione</a:t>
            </a:r>
            <a:endParaRPr lang="it-IT" b="1" dirty="0">
              <a:solidFill>
                <a:srgbClr val="C00000"/>
              </a:solidFill>
              <a:latin typeface="Garamond" panose="02020404030301010803" pitchFamily="18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Segnaposto contenuto 2"/>
          <p:cNvSpPr>
            <a:spLocks noGrp="1"/>
          </p:cNvSpPr>
          <p:nvPr>
            <p:ph idx="1"/>
          </p:nvPr>
        </p:nvSpPr>
        <p:spPr>
          <a:xfrm>
            <a:off x="1917948" y="1052736"/>
            <a:ext cx="9793088" cy="4947882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r>
              <a:rPr lang="it-IT" sz="2600" dirty="0" smtClean="0">
                <a:latin typeface="Garamond" panose="02020404030301010803" pitchFamily="18" charset="0"/>
              </a:rPr>
              <a:t>Il piano TRAINFOOD è stato presentato da un </a:t>
            </a:r>
            <a:r>
              <a:rPr lang="it-IT" sz="2600" b="1" dirty="0" smtClean="0">
                <a:latin typeface="Garamond" panose="02020404030301010803" pitchFamily="18" charset="0"/>
              </a:rPr>
              <a:t>ATS</a:t>
            </a:r>
            <a:r>
              <a:rPr lang="it-IT" sz="2600" dirty="0" smtClean="0">
                <a:latin typeface="Garamond" panose="02020404030301010803" pitchFamily="18" charset="0"/>
              </a:rPr>
              <a:t> composta da </a:t>
            </a:r>
            <a:r>
              <a:rPr lang="it-IT" sz="2600" u="sng" dirty="0" smtClean="0">
                <a:latin typeface="Garamond" panose="02020404030301010803" pitchFamily="18" charset="0"/>
              </a:rPr>
              <a:t>Consvip </a:t>
            </a:r>
            <a:r>
              <a:rPr lang="it-IT" sz="2600" u="sng" dirty="0" err="1" smtClean="0">
                <a:latin typeface="Garamond" panose="02020404030301010803" pitchFamily="18" charset="0"/>
              </a:rPr>
              <a:t>scarl</a:t>
            </a:r>
            <a:r>
              <a:rPr lang="it-IT" sz="2600" u="sng" dirty="0" smtClean="0">
                <a:latin typeface="Garamond" panose="02020404030301010803" pitchFamily="18" charset="0"/>
              </a:rPr>
              <a:t> in qualità di capofila e dal soggetto partner </a:t>
            </a:r>
            <a:r>
              <a:rPr lang="it-IT" sz="2600" u="sng" dirty="0" smtClean="0">
                <a:latin typeface="Garamond" panose="02020404030301010803" pitchFamily="18" charset="0"/>
              </a:rPr>
              <a:t>ASCLA</a:t>
            </a:r>
            <a:r>
              <a:rPr lang="it-IT" sz="2600" dirty="0" smtClean="0">
                <a:latin typeface="Garamond" panose="02020404030301010803" pitchFamily="18" charset="0"/>
              </a:rPr>
              <a:t>.</a:t>
            </a:r>
            <a:endParaRPr lang="it-IT" sz="2600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it-IT" sz="2600" dirty="0" smtClean="0">
                <a:latin typeface="Garamond" panose="02020404030301010803" pitchFamily="18" charset="0"/>
              </a:rPr>
              <a:t>Ha </a:t>
            </a:r>
            <a:r>
              <a:rPr lang="it-IT" sz="2600" dirty="0" smtClean="0">
                <a:latin typeface="Garamond" panose="02020404030301010803" pitchFamily="18" charset="0"/>
              </a:rPr>
              <a:t>previsto </a:t>
            </a:r>
            <a:r>
              <a:rPr lang="it-IT" sz="2600" dirty="0" smtClean="0">
                <a:latin typeface="Garamond" panose="02020404030301010803" pitchFamily="18" charset="0"/>
              </a:rPr>
              <a:t>il coinvolgimento di </a:t>
            </a:r>
            <a:r>
              <a:rPr lang="it-IT" sz="2600" b="1" dirty="0" smtClean="0">
                <a:latin typeface="Garamond" panose="02020404030301010803" pitchFamily="18" charset="0"/>
              </a:rPr>
              <a:t>soggetti delegati </a:t>
            </a:r>
            <a:r>
              <a:rPr lang="it-IT" sz="2600" dirty="0" smtClean="0">
                <a:latin typeface="Garamond" panose="02020404030301010803" pitchFamily="18" charset="0"/>
              </a:rPr>
              <a:t>aventi specifica expertise tra cui FEDERALIMENTARI SERVIZI </a:t>
            </a:r>
            <a:r>
              <a:rPr lang="it-IT" sz="2600" u="sng" dirty="0" smtClean="0">
                <a:latin typeface="Garamond" panose="02020404030301010803" pitchFamily="18" charset="0"/>
              </a:rPr>
              <a:t>per le attività di promozione, monitoraggio e valutazione e diffusione dei risultati</a:t>
            </a:r>
            <a:r>
              <a:rPr lang="it-IT" sz="2600" dirty="0" smtClean="0">
                <a:latin typeface="Garamond" panose="02020404030301010803" pitchFamily="18" charset="0"/>
              </a:rPr>
              <a:t>, e </a:t>
            </a:r>
            <a:r>
              <a:rPr lang="it-IT" sz="2600" dirty="0">
                <a:latin typeface="Garamond" panose="02020404030301010803" pitchFamily="18" charset="0"/>
              </a:rPr>
              <a:t>la scuola INTERNATIONAL ENGLISH SCHOOL DI SPITIERI FRANCIS </a:t>
            </a:r>
            <a:r>
              <a:rPr lang="it-IT" sz="2600" dirty="0" smtClean="0">
                <a:latin typeface="Garamond" panose="02020404030301010803" pitchFamily="18" charset="0"/>
              </a:rPr>
              <a:t>XAVIER </a:t>
            </a:r>
            <a:r>
              <a:rPr lang="it-IT" sz="2600" u="sng" dirty="0" smtClean="0">
                <a:latin typeface="Garamond" panose="02020404030301010803" pitchFamily="18" charset="0"/>
              </a:rPr>
              <a:t>per le attività di certificazione delle competenze in lingua </a:t>
            </a:r>
            <a:r>
              <a:rPr lang="it-IT" sz="2600" u="sng" dirty="0" smtClean="0">
                <a:latin typeface="Garamond" panose="02020404030301010803" pitchFamily="18" charset="0"/>
              </a:rPr>
              <a:t>inglese</a:t>
            </a:r>
            <a:r>
              <a:rPr lang="it-IT" sz="2600" dirty="0" smtClean="0">
                <a:latin typeface="Garamond" panose="02020404030301010803" pitchFamily="18" charset="0"/>
              </a:rPr>
              <a:t>.</a:t>
            </a:r>
            <a:endParaRPr lang="it-IT" sz="2600" u="sng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it-IT" sz="2600" dirty="0" smtClean="0">
                <a:latin typeface="Garamond" panose="02020404030301010803" pitchFamily="18" charset="0"/>
              </a:rPr>
              <a:t>Inoltre è stato coinvolto </a:t>
            </a:r>
            <a:r>
              <a:rPr lang="it-IT" sz="2600" dirty="0" smtClean="0">
                <a:latin typeface="Garamond" panose="02020404030301010803" pitchFamily="18" charset="0"/>
              </a:rPr>
              <a:t>in qualità di </a:t>
            </a:r>
            <a:r>
              <a:rPr lang="it-IT" sz="2600" b="1" dirty="0" smtClean="0">
                <a:latin typeface="Garamond" panose="02020404030301010803" pitchFamily="18" charset="0"/>
              </a:rPr>
              <a:t>soggetto partner </a:t>
            </a:r>
            <a:r>
              <a:rPr lang="it-IT" sz="2600" dirty="0" smtClean="0">
                <a:latin typeface="Garamond" panose="02020404030301010803" pitchFamily="18" charset="0"/>
              </a:rPr>
              <a:t>il </a:t>
            </a:r>
            <a:r>
              <a:rPr lang="it-IT" sz="2600" dirty="0">
                <a:latin typeface="Garamond" panose="02020404030301010803" pitchFamily="18" charset="0"/>
              </a:rPr>
              <a:t>CAISIAL </a:t>
            </a:r>
            <a:r>
              <a:rPr lang="it-IT" sz="2600" dirty="0" smtClean="0">
                <a:latin typeface="Garamond" panose="02020404030301010803" pitchFamily="18" charset="0"/>
              </a:rPr>
              <a:t>–CENTRO </a:t>
            </a:r>
            <a:r>
              <a:rPr lang="it-IT" sz="2600" dirty="0">
                <a:latin typeface="Garamond" panose="02020404030301010803" pitchFamily="18" charset="0"/>
              </a:rPr>
              <a:t>DI ATENEO PER L'INNOVAZIONE E LO </a:t>
            </a:r>
            <a:r>
              <a:rPr lang="it-IT" sz="2600" dirty="0" smtClean="0">
                <a:latin typeface="Garamond" panose="02020404030301010803" pitchFamily="18" charset="0"/>
              </a:rPr>
              <a:t>SVILUPPO NELL'INDUSTRIA ALIMENTARE dell’Università degli Studi di Napoli «FEDERICO II» </a:t>
            </a:r>
            <a:r>
              <a:rPr lang="it-IT" sz="2600" u="sng" dirty="0">
                <a:latin typeface="Garamond" panose="02020404030301010803" pitchFamily="18" charset="0"/>
              </a:rPr>
              <a:t>per </a:t>
            </a:r>
            <a:r>
              <a:rPr lang="it-IT" sz="2600" u="sng" dirty="0" smtClean="0">
                <a:latin typeface="Garamond" panose="02020404030301010803" pitchFamily="18" charset="0"/>
              </a:rPr>
              <a:t>il coordinamento scientifico e la progettazione delle attività del piano</a:t>
            </a:r>
            <a:r>
              <a:rPr lang="it-IT" sz="2600" dirty="0" smtClean="0">
                <a:latin typeface="Garamond" panose="02020404030301010803" pitchFamily="18" charset="0"/>
              </a:rPr>
              <a:t>.</a:t>
            </a:r>
            <a:endParaRPr lang="it-IT" sz="2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04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1701924" y="116632"/>
            <a:ext cx="10225136" cy="1143000"/>
          </a:xfrm>
        </p:spPr>
        <p:txBody>
          <a:bodyPr rtlCol="0"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Presentazione</a:t>
            </a:r>
            <a:endParaRPr lang="it-IT" b="1" dirty="0">
              <a:solidFill>
                <a:srgbClr val="C00000"/>
              </a:solidFill>
              <a:latin typeface="Garamond" panose="02020404030301010803" pitchFamily="18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Segnaposto contenuto 2"/>
          <p:cNvSpPr>
            <a:spLocks noGrp="1"/>
          </p:cNvSpPr>
          <p:nvPr>
            <p:ph idx="1"/>
          </p:nvPr>
        </p:nvSpPr>
        <p:spPr>
          <a:xfrm>
            <a:off x="1413892" y="1052736"/>
            <a:ext cx="10297144" cy="4947882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r>
              <a:rPr lang="it-IT" sz="2600" dirty="0" smtClean="0">
                <a:latin typeface="Garamond" panose="02020404030301010803" pitchFamily="18" charset="0"/>
              </a:rPr>
              <a:t>Il piano TRAINFOOD </a:t>
            </a:r>
            <a:r>
              <a:rPr lang="it-IT" sz="2600" dirty="0" smtClean="0">
                <a:latin typeface="Garamond" panose="02020404030301010803" pitchFamily="18" charset="0"/>
              </a:rPr>
              <a:t>è stato progettato partendo dalla considerazione che il settore agroalimentare italiano è restato, nonostante la recente crisi economica, punto di forza dell</a:t>
            </a:r>
            <a:r>
              <a:rPr lang="it-IT" sz="2600" dirty="0" smtClean="0">
                <a:latin typeface="Garamond" panose="02020404030301010803" pitchFamily="18" charset="0"/>
              </a:rPr>
              <a:t>a produzione italiana, sia in termini quantitativi che qualitativi. </a:t>
            </a:r>
          </a:p>
          <a:p>
            <a:pPr marL="0" indent="0" algn="just">
              <a:buNone/>
            </a:pPr>
            <a:r>
              <a:rPr lang="it-IT" sz="2600" dirty="0" smtClean="0">
                <a:latin typeface="Garamond" panose="02020404030301010803" pitchFamily="18" charset="0"/>
              </a:rPr>
              <a:t>La risposta vincente alla crescita della concorrenza internazionale (non solo «libera» ma addirittura sostenuta da manovre «protezionistiche» o leggi svantaggiose per il made in </a:t>
            </a:r>
            <a:r>
              <a:rPr lang="it-IT" sz="2600" dirty="0" err="1" smtClean="0">
                <a:latin typeface="Garamond" panose="02020404030301010803" pitchFamily="18" charset="0"/>
              </a:rPr>
              <a:t>Italy</a:t>
            </a:r>
            <a:r>
              <a:rPr lang="it-IT" sz="2600" dirty="0" smtClean="0">
                <a:latin typeface="Garamond" panose="02020404030301010803" pitchFamily="18" charset="0"/>
              </a:rPr>
              <a:t>) è stato puntare sulla tradizione italiana, ossia sulla qualità del prodotto andando incontro alla sempre maggiore richiesta di «personalizzazione» del consumo.</a:t>
            </a:r>
          </a:p>
          <a:p>
            <a:pPr marL="0" indent="0" algn="just">
              <a:buNone/>
            </a:pPr>
            <a:r>
              <a:rPr lang="it-IT" sz="2600" dirty="0" smtClean="0">
                <a:latin typeface="Garamond" panose="02020404030301010803" pitchFamily="18" charset="0"/>
              </a:rPr>
              <a:t>In tal senso, il settore agroalimentare italiano è all’avanguardia nell’innovazione e potrà trovare ulteriore beneficio se essa verrà regolata secondo delle direttive di sviluppo che permettano al settore di «giocarsi» al meglio le sfide del mondo globalizzato.</a:t>
            </a:r>
            <a:endParaRPr lang="it-IT" sz="2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38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54252" y="0"/>
            <a:ext cx="8909366" cy="1280556"/>
          </a:xfrm>
        </p:spPr>
        <p:txBody>
          <a:bodyPr/>
          <a:lstStyle/>
          <a:p>
            <a:r>
              <a:rPr lang="it-IT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Presentazione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53377" y="765377"/>
            <a:ext cx="10345691" cy="609262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</a:pPr>
            <a:r>
              <a:rPr lang="it-IT" sz="1800" dirty="0" smtClean="0">
                <a:latin typeface="Garamond" panose="02020404030301010803" pitchFamily="18" charset="0"/>
              </a:rPr>
              <a:t>Alla luce di questa premessa, il piano TRAINFOOD è stato progettato ispirandosi alle </a:t>
            </a:r>
            <a:r>
              <a:rPr lang="it-IT" sz="1800" u="sng" dirty="0">
                <a:latin typeface="Garamond" panose="02020404030301010803" pitchFamily="18" charset="0"/>
              </a:rPr>
              <a:t>traiettorie </a:t>
            </a:r>
            <a:r>
              <a:rPr lang="it-IT" sz="1800" u="sng" dirty="0">
                <a:latin typeface="Garamond" panose="02020404030301010803" pitchFamily="18" charset="0"/>
              </a:rPr>
              <a:t>di sviluppo </a:t>
            </a:r>
            <a:r>
              <a:rPr lang="it-IT" sz="1800" u="sng" dirty="0" smtClean="0">
                <a:latin typeface="Garamond" panose="02020404030301010803" pitchFamily="18" charset="0"/>
              </a:rPr>
              <a:t>individuate </a:t>
            </a:r>
            <a:r>
              <a:rPr lang="it-IT" sz="1800" u="sng" dirty="0">
                <a:latin typeface="Garamond" panose="02020404030301010803" pitchFamily="18" charset="0"/>
              </a:rPr>
              <a:t>dal principale network dell’</a:t>
            </a:r>
            <a:r>
              <a:rPr lang="it-IT" sz="1800" u="sng" dirty="0" err="1">
                <a:latin typeface="Garamond" panose="02020404030301010803" pitchFamily="18" charset="0"/>
              </a:rPr>
              <a:t>agrifood</a:t>
            </a:r>
            <a:r>
              <a:rPr lang="it-IT" sz="1800" u="sng" dirty="0">
                <a:latin typeface="Garamond" panose="02020404030301010803" pitchFamily="18" charset="0"/>
              </a:rPr>
              <a:t> nazionale il cluster CLAN (di cui CONSVIP fa parte)</a:t>
            </a:r>
            <a:r>
              <a:rPr lang="it-IT" sz="1800" dirty="0">
                <a:latin typeface="Garamond" panose="02020404030301010803" pitchFamily="18" charset="0"/>
              </a:rPr>
              <a:t> </a:t>
            </a:r>
            <a:r>
              <a:rPr lang="it-IT" sz="1800" dirty="0" smtClean="0">
                <a:latin typeface="Garamond" panose="02020404030301010803" pitchFamily="18" charset="0"/>
              </a:rPr>
              <a:t>quali </a:t>
            </a:r>
            <a:r>
              <a:rPr lang="it-IT" sz="1800" dirty="0">
                <a:latin typeface="Garamond" panose="02020404030301010803" pitchFamily="18" charset="0"/>
              </a:rPr>
              <a:t>principali sfide per il settore alimentare 4.0: </a:t>
            </a:r>
            <a:endParaRPr lang="it-IT" sz="1800" i="1" dirty="0">
              <a:latin typeface="Garamond" panose="02020404030301010803" pitchFamily="18" charset="0"/>
            </a:endParaRPr>
          </a:p>
          <a:p>
            <a:pPr marL="342900" indent="-342900" algn="just" eaLnBrk="0" hangingPunct="0">
              <a:buFont typeface="+mj-lt"/>
              <a:buAutoNum type="arabicPeriod"/>
            </a:pPr>
            <a:r>
              <a:rPr lang="it-IT" sz="18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Salute </a:t>
            </a:r>
            <a:r>
              <a:rPr lang="it-IT" sz="1800" b="1" dirty="0">
                <a:solidFill>
                  <a:srgbClr val="C00000"/>
                </a:solidFill>
                <a:latin typeface="Garamond" panose="02020404030301010803" pitchFamily="18" charset="0"/>
              </a:rPr>
              <a:t>e Benessere </a:t>
            </a:r>
            <a:r>
              <a:rPr lang="it-IT" sz="1800" dirty="0" smtClean="0">
                <a:latin typeface="Garamond" panose="02020404030301010803" pitchFamily="18" charset="0"/>
              </a:rPr>
              <a:t>(prevenzione </a:t>
            </a:r>
            <a:r>
              <a:rPr lang="it-IT" sz="1800" dirty="0">
                <a:latin typeface="Garamond" panose="02020404030301010803" pitchFamily="18" charset="0"/>
              </a:rPr>
              <a:t>delle </a:t>
            </a:r>
            <a:r>
              <a:rPr lang="it-IT" sz="1800" b="1" dirty="0">
                <a:latin typeface="Garamond" panose="02020404030301010803" pitchFamily="18" charset="0"/>
              </a:rPr>
              <a:t>malattie associate alla </a:t>
            </a:r>
            <a:r>
              <a:rPr lang="it-IT" sz="1800" b="1" dirty="0" smtClean="0">
                <a:latin typeface="Garamond" panose="02020404030301010803" pitchFamily="18" charset="0"/>
              </a:rPr>
              <a:t>dieta</a:t>
            </a:r>
            <a:r>
              <a:rPr lang="it-IT" sz="1800" dirty="0" smtClean="0">
                <a:latin typeface="Garamond" panose="02020404030301010803" pitchFamily="18" charset="0"/>
              </a:rPr>
              <a:t>);</a:t>
            </a:r>
            <a:endParaRPr lang="it-IT" sz="1800" i="1" dirty="0">
              <a:latin typeface="Garamond" panose="02020404030301010803" pitchFamily="18" charset="0"/>
            </a:endParaRPr>
          </a:p>
          <a:p>
            <a:pPr marL="342900" indent="-342900" algn="just" eaLnBrk="0" hangingPunct="0">
              <a:buFont typeface="+mj-lt"/>
              <a:buAutoNum type="arabicPeriod"/>
            </a:pPr>
            <a:r>
              <a:rPr lang="it-IT" sz="18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Sicurezza </a:t>
            </a:r>
            <a:r>
              <a:rPr lang="it-IT" sz="1800" b="1" dirty="0">
                <a:solidFill>
                  <a:srgbClr val="C00000"/>
                </a:solidFill>
                <a:latin typeface="Garamond" panose="02020404030301010803" pitchFamily="18" charset="0"/>
              </a:rPr>
              <a:t>alimentare </a:t>
            </a:r>
            <a:r>
              <a:rPr lang="it-IT" sz="1800" dirty="0" smtClean="0">
                <a:latin typeface="Garamond" panose="02020404030301010803" pitchFamily="18" charset="0"/>
              </a:rPr>
              <a:t>(miglioramento </a:t>
            </a:r>
            <a:r>
              <a:rPr lang="it-IT" sz="1800" dirty="0">
                <a:latin typeface="Garamond" panose="02020404030301010803" pitchFamily="18" charset="0"/>
              </a:rPr>
              <a:t>della </a:t>
            </a:r>
            <a:r>
              <a:rPr lang="it-IT" sz="1800" b="1" dirty="0">
                <a:latin typeface="Garamond" panose="02020404030301010803" pitchFamily="18" charset="0"/>
              </a:rPr>
              <a:t>sicurezza dei prodotti </a:t>
            </a:r>
            <a:r>
              <a:rPr lang="it-IT" sz="1800" dirty="0">
                <a:latin typeface="Garamond" panose="02020404030301010803" pitchFamily="18" charset="0"/>
              </a:rPr>
              <a:t>i</a:t>
            </a:r>
            <a:r>
              <a:rPr lang="it-IT" sz="1800" dirty="0" smtClean="0">
                <a:latin typeface="Garamond" panose="02020404030301010803" pitchFamily="18" charset="0"/>
              </a:rPr>
              <a:t>ntervenendo </a:t>
            </a:r>
            <a:r>
              <a:rPr lang="it-IT" sz="1800" dirty="0">
                <a:latin typeface="Garamond" panose="02020404030301010803" pitchFamily="18" charset="0"/>
              </a:rPr>
              <a:t>in tutte le fasi: dalla produzione primaria, trasformazione, conservazione, distribuzione, fino alla preparazione degli alimenti</a:t>
            </a:r>
            <a:r>
              <a:rPr lang="it-IT" sz="1800" dirty="0" smtClean="0">
                <a:latin typeface="Garamond" panose="02020404030301010803" pitchFamily="18" charset="0"/>
              </a:rPr>
              <a:t>.);</a:t>
            </a:r>
            <a:endParaRPr lang="it-IT" sz="1800" i="1" dirty="0">
              <a:latin typeface="Garamond" panose="02020404030301010803" pitchFamily="18" charset="0"/>
            </a:endParaRPr>
          </a:p>
          <a:p>
            <a:pPr marL="342900" indent="-342900" algn="just" eaLnBrk="0" hangingPunct="0">
              <a:buFont typeface="+mj-lt"/>
              <a:buAutoNum type="arabicPeriod"/>
            </a:pPr>
            <a:r>
              <a:rPr lang="it-IT" sz="18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Processi </a:t>
            </a:r>
            <a:r>
              <a:rPr lang="it-IT" sz="1800" b="1" dirty="0">
                <a:solidFill>
                  <a:srgbClr val="C00000"/>
                </a:solidFill>
                <a:latin typeface="Garamond" panose="02020404030301010803" pitchFamily="18" charset="0"/>
              </a:rPr>
              <a:t>produttivi per una migliorata qualità alimentare </a:t>
            </a:r>
            <a:r>
              <a:rPr lang="it-IT" sz="1800" dirty="0" smtClean="0">
                <a:latin typeface="Garamond" panose="02020404030301010803" pitchFamily="18" charset="0"/>
              </a:rPr>
              <a:t>(miglioramento </a:t>
            </a:r>
            <a:r>
              <a:rPr lang="it-IT" sz="1800" dirty="0">
                <a:latin typeface="Garamond" panose="02020404030301010803" pitchFamily="18" charset="0"/>
              </a:rPr>
              <a:t>della </a:t>
            </a:r>
            <a:r>
              <a:rPr lang="it-IT" sz="1800" b="1" dirty="0">
                <a:latin typeface="Garamond" panose="02020404030301010803" pitchFamily="18" charset="0"/>
              </a:rPr>
              <a:t>qualità degli </a:t>
            </a:r>
            <a:r>
              <a:rPr lang="it-IT" sz="1800" b="1" dirty="0" smtClean="0">
                <a:latin typeface="Garamond" panose="02020404030301010803" pitchFamily="18" charset="0"/>
              </a:rPr>
              <a:t>alimenti</a:t>
            </a:r>
            <a:r>
              <a:rPr lang="it-IT" sz="1800" dirty="0" smtClean="0">
                <a:latin typeface="Garamond" panose="02020404030301010803" pitchFamily="18" charset="0"/>
              </a:rPr>
              <a:t>);</a:t>
            </a:r>
            <a:endParaRPr lang="it-IT" sz="1800" i="1" dirty="0">
              <a:latin typeface="Garamond" panose="02020404030301010803" pitchFamily="18" charset="0"/>
            </a:endParaRPr>
          </a:p>
          <a:p>
            <a:pPr marL="342900" indent="-342900" algn="just" eaLnBrk="0" hangingPunct="0">
              <a:buFont typeface="+mj-lt"/>
              <a:buAutoNum type="arabicPeriod"/>
            </a:pPr>
            <a:r>
              <a:rPr lang="it-IT" sz="18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Produzione </a:t>
            </a:r>
            <a:r>
              <a:rPr lang="it-IT" sz="1800" b="1" dirty="0">
                <a:solidFill>
                  <a:srgbClr val="C00000"/>
                </a:solidFill>
                <a:latin typeface="Garamond" panose="02020404030301010803" pitchFamily="18" charset="0"/>
              </a:rPr>
              <a:t>alimentare sostenibile e competitiva </a:t>
            </a:r>
            <a:r>
              <a:rPr lang="it-IT" sz="1800" dirty="0" smtClean="0">
                <a:latin typeface="Garamond" panose="02020404030301010803" pitchFamily="18" charset="0"/>
              </a:rPr>
              <a:t>(intensificazione </a:t>
            </a:r>
            <a:r>
              <a:rPr lang="it-IT" sz="1800" dirty="0">
                <a:latin typeface="Garamond" panose="02020404030301010803" pitchFamily="18" charset="0"/>
              </a:rPr>
              <a:t>della produzione, </a:t>
            </a:r>
            <a:r>
              <a:rPr lang="it-IT" sz="1800" b="1" dirty="0">
                <a:latin typeface="Garamond" panose="02020404030301010803" pitchFamily="18" charset="0"/>
              </a:rPr>
              <a:t>riducendo l’impatto ambientale </a:t>
            </a:r>
            <a:r>
              <a:rPr lang="it-IT" sz="1800" dirty="0">
                <a:latin typeface="Garamond" panose="02020404030301010803" pitchFamily="18" charset="0"/>
              </a:rPr>
              <a:t>e la pressione sulle risorse </a:t>
            </a:r>
            <a:r>
              <a:rPr lang="it-IT" sz="1800" dirty="0" smtClean="0">
                <a:latin typeface="Garamond" panose="02020404030301010803" pitchFamily="18" charset="0"/>
              </a:rPr>
              <a:t>naturali);</a:t>
            </a:r>
            <a:endParaRPr lang="it-IT" sz="1800" i="1" dirty="0">
              <a:latin typeface="Garamond" panose="02020404030301010803" pitchFamily="18" charset="0"/>
            </a:endParaRPr>
          </a:p>
          <a:p>
            <a:pPr marL="342900" indent="-342900" algn="just" eaLnBrk="0" hangingPunct="0">
              <a:buFont typeface="+mj-lt"/>
              <a:buAutoNum type="arabicPeriod"/>
            </a:pPr>
            <a:r>
              <a:rPr lang="it-IT" sz="18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Macchine </a:t>
            </a:r>
            <a:r>
              <a:rPr lang="it-IT" sz="1800" b="1" dirty="0">
                <a:solidFill>
                  <a:srgbClr val="C00000"/>
                </a:solidFill>
                <a:latin typeface="Garamond" panose="02020404030301010803" pitchFamily="18" charset="0"/>
              </a:rPr>
              <a:t>ed impianti per l’industria alimentare </a:t>
            </a:r>
            <a:r>
              <a:rPr lang="it-IT" sz="1800" dirty="0" smtClean="0">
                <a:latin typeface="Garamond" panose="02020404030301010803" pitchFamily="18" charset="0"/>
              </a:rPr>
              <a:t>(miglioramento </a:t>
            </a:r>
            <a:r>
              <a:rPr lang="it-IT" sz="1800" dirty="0">
                <a:latin typeface="Garamond" panose="02020404030301010803" pitchFamily="18" charset="0"/>
              </a:rPr>
              <a:t>delle funzionalità degli </a:t>
            </a:r>
            <a:r>
              <a:rPr lang="it-IT" sz="1800" b="1" dirty="0">
                <a:latin typeface="Garamond" panose="02020404030301010803" pitchFamily="18" charset="0"/>
              </a:rPr>
              <a:t>impianti produttivi</a:t>
            </a:r>
            <a:r>
              <a:rPr lang="it-IT" sz="1800" dirty="0">
                <a:latin typeface="Garamond" panose="02020404030301010803" pitchFamily="18" charset="0"/>
              </a:rPr>
              <a:t>, dei prodotti e dei materiali da utilizzare nei processi di produzione degli alimenti)</a:t>
            </a:r>
            <a:endParaRPr lang="it-IT" sz="1800" i="1" dirty="0">
              <a:latin typeface="Garamond" panose="02020404030301010803" pitchFamily="18" charset="0"/>
            </a:endParaRPr>
          </a:p>
          <a:p>
            <a:pPr marL="342900" indent="-342900" algn="just" eaLnBrk="0" hangingPunct="0">
              <a:buFont typeface="+mj-lt"/>
              <a:buAutoNum type="arabicPeriod"/>
            </a:pPr>
            <a:r>
              <a:rPr lang="it-IT" sz="18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ICT </a:t>
            </a:r>
            <a:r>
              <a:rPr lang="it-IT" sz="1800" b="1" dirty="0">
                <a:solidFill>
                  <a:srgbClr val="C00000"/>
                </a:solidFill>
                <a:latin typeface="Garamond" panose="02020404030301010803" pitchFamily="18" charset="0"/>
              </a:rPr>
              <a:t>nell’industria alimentare e strumenti di trasferimento tecnologico </a:t>
            </a:r>
            <a:r>
              <a:rPr lang="it-IT" sz="1800" dirty="0" smtClean="0">
                <a:latin typeface="Garamond" panose="02020404030301010803" pitchFamily="18" charset="0"/>
              </a:rPr>
              <a:t>(sfruttamento </a:t>
            </a:r>
            <a:r>
              <a:rPr lang="it-IT" sz="1800" dirty="0">
                <a:latin typeface="Garamond" panose="02020404030301010803" pitchFamily="18" charset="0"/>
              </a:rPr>
              <a:t>efficace ed efficiente, a fini manageriali e di analisi, dei </a:t>
            </a:r>
            <a:r>
              <a:rPr lang="it-IT" sz="1800" b="1" dirty="0">
                <a:latin typeface="Garamond" panose="02020404030301010803" pitchFamily="18" charset="0"/>
              </a:rPr>
              <a:t>dati disponibili lungo tutta la filiera</a:t>
            </a:r>
            <a:r>
              <a:rPr lang="it-IT" sz="1800" dirty="0">
                <a:latin typeface="Garamond" panose="02020404030301010803" pitchFamily="18" charset="0"/>
              </a:rPr>
              <a:t>)</a:t>
            </a:r>
            <a:endParaRPr lang="it-IT" sz="1800" i="1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it-IT" sz="1800" dirty="0" smtClean="0">
                <a:latin typeface="Garamond" panose="02020404030301010803" pitchFamily="18" charset="0"/>
              </a:rPr>
              <a:t>Il piano TRAINFOOD, così, si è proposto come strumento di supporto per strategie aziendali in grado di contribuire alla crescita per innovazione, competitività e qualità seguendo direzioni di sviluppo individuate per il futuro del settore alimentare italiano.</a:t>
            </a:r>
            <a:endParaRPr lang="it-IT" sz="1800" b="1" dirty="0">
              <a:latin typeface="Garamond" panose="02020404030301010803" pitchFamily="18" charset="0"/>
            </a:endParaRPr>
          </a:p>
          <a:p>
            <a:pPr>
              <a:buAutoNum type="arabicPeriod"/>
            </a:pPr>
            <a:endParaRPr lang="it-IT" sz="1600" dirty="0">
              <a:latin typeface="Garamond" panose="02020404030301010803" pitchFamily="18" charset="0"/>
            </a:endParaRPr>
          </a:p>
          <a:p>
            <a:endParaRPr lang="it-IT" sz="700" dirty="0"/>
          </a:p>
        </p:txBody>
      </p:sp>
      <p:pic>
        <p:nvPicPr>
          <p:cNvPr id="4" name="Picture 2" descr="consv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8317"/>
            <a:ext cx="1279192" cy="109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28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837829" y="404664"/>
            <a:ext cx="11350996" cy="1343744"/>
          </a:xfrm>
        </p:spPr>
        <p:txBody>
          <a:bodyPr rtlCol="0"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Obiettivi Qualitativi </a:t>
            </a:r>
            <a:endParaRPr lang="it-IT" sz="4000" b="1" dirty="0">
              <a:solidFill>
                <a:srgbClr val="C00000"/>
              </a:solidFill>
              <a:latin typeface="Garamond" panose="02020404030301010803" pitchFamily="18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Segnaposto contenuto 2"/>
          <p:cNvSpPr>
            <a:spLocks noGrp="1"/>
          </p:cNvSpPr>
          <p:nvPr>
            <p:ph idx="1"/>
          </p:nvPr>
        </p:nvSpPr>
        <p:spPr>
          <a:xfrm>
            <a:off x="1053852" y="1268760"/>
            <a:ext cx="10861850" cy="5400600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r>
              <a:rPr lang="it-IT" sz="2400" dirty="0" smtClean="0">
                <a:latin typeface="Garamond" panose="02020404030301010803" pitchFamily="18" charset="0"/>
              </a:rPr>
              <a:t>Gli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smtClean="0">
                <a:latin typeface="Garamond" panose="02020404030301010803" pitchFamily="18" charset="0"/>
              </a:rPr>
              <a:t>obiettivi qualitativi generali che il Piano si è posto </a:t>
            </a:r>
            <a:r>
              <a:rPr lang="it-IT" sz="2400" dirty="0" smtClean="0">
                <a:latin typeface="Garamond" panose="02020404030301010803" pitchFamily="18" charset="0"/>
              </a:rPr>
              <a:t>sono stati: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algn="just">
              <a:buFontTx/>
              <a:buChar char="-"/>
            </a:pPr>
            <a:r>
              <a:rPr lang="it-IT" sz="2400" dirty="0" smtClean="0">
                <a:latin typeface="Garamond" panose="02020404030301010803" pitchFamily="18" charset="0"/>
              </a:rPr>
              <a:t>Alto livello di </a:t>
            </a:r>
            <a:r>
              <a:rPr lang="it-IT" sz="2400" b="1" dirty="0" smtClean="0">
                <a:latin typeface="Garamond" panose="02020404030301010803" pitchFamily="18" charset="0"/>
              </a:rPr>
              <a:t>specializzazione</a:t>
            </a:r>
            <a:r>
              <a:rPr lang="it-IT" sz="2400" dirty="0" smtClean="0">
                <a:latin typeface="Garamond" panose="02020404030301010803" pitchFamily="18" charset="0"/>
              </a:rPr>
              <a:t> e </a:t>
            </a:r>
            <a:r>
              <a:rPr lang="it-IT" sz="2400" b="1" dirty="0" smtClean="0">
                <a:latin typeface="Garamond" panose="02020404030301010803" pitchFamily="18" charset="0"/>
              </a:rPr>
              <a:t>integrazione</a:t>
            </a:r>
            <a:r>
              <a:rPr lang="it-IT" sz="2400" dirty="0" smtClean="0">
                <a:latin typeface="Garamond" panose="02020404030301010803" pitchFamily="18" charset="0"/>
              </a:rPr>
              <a:t> del Piano formativo rappresentato dalla concentrazione </a:t>
            </a:r>
            <a:r>
              <a:rPr lang="it-IT" sz="2400" dirty="0">
                <a:latin typeface="Garamond" panose="02020404030301010803" pitchFamily="18" charset="0"/>
              </a:rPr>
              <a:t>su due aree tematiche coerenti con le esigenze delle aziende</a:t>
            </a:r>
            <a:r>
              <a:rPr lang="it-IT" sz="2400" dirty="0" smtClean="0">
                <a:latin typeface="Garamond" panose="02020404030301010803" pitchFamily="18" charset="0"/>
              </a:rPr>
              <a:t>: </a:t>
            </a:r>
          </a:p>
          <a:p>
            <a:pPr marL="799980" lvl="1" indent="-400050" algn="just">
              <a:buFont typeface="+mj-lt"/>
              <a:buAutoNum type="arabicPeriod"/>
            </a:pPr>
            <a:r>
              <a:rPr lang="it-IT" sz="2400" dirty="0" smtClean="0">
                <a:latin typeface="Garamond" panose="02020404030301010803" pitchFamily="18" charset="0"/>
              </a:rPr>
              <a:t>«</a:t>
            </a:r>
            <a:r>
              <a:rPr lang="it-IT" sz="2400" dirty="0">
                <a:latin typeface="Garamond" panose="02020404030301010803" pitchFamily="18" charset="0"/>
              </a:rPr>
              <a:t>Innovazione </a:t>
            </a:r>
            <a:r>
              <a:rPr lang="it-IT" sz="2400" dirty="0" smtClean="0">
                <a:latin typeface="Garamond" panose="02020404030301010803" pitchFamily="18" charset="0"/>
              </a:rPr>
              <a:t>dell'organizzazione»;</a:t>
            </a:r>
          </a:p>
          <a:p>
            <a:pPr marL="799980" lvl="1" indent="-400050" algn="just">
              <a:buFont typeface="+mj-lt"/>
              <a:buAutoNum type="arabicPeriod"/>
            </a:pPr>
            <a:r>
              <a:rPr lang="it-IT" sz="2400" dirty="0" smtClean="0">
                <a:latin typeface="Garamond" panose="02020404030301010803" pitchFamily="18" charset="0"/>
              </a:rPr>
              <a:t>«Digitalizzazione </a:t>
            </a:r>
            <a:r>
              <a:rPr lang="it-IT" sz="2400" dirty="0">
                <a:latin typeface="Garamond" panose="02020404030301010803" pitchFamily="18" charset="0"/>
              </a:rPr>
              <a:t>dei processi </a:t>
            </a:r>
            <a:r>
              <a:rPr lang="it-IT" sz="2400" dirty="0" smtClean="0">
                <a:latin typeface="Garamond" panose="02020404030301010803" pitchFamily="18" charset="0"/>
              </a:rPr>
              <a:t>aziendali»;</a:t>
            </a:r>
          </a:p>
          <a:p>
            <a:pPr marL="799980" lvl="1" indent="-400050" algn="just">
              <a:buFont typeface="+mj-lt"/>
              <a:buAutoNum type="arabicPeriod"/>
            </a:pPr>
            <a:r>
              <a:rPr lang="it-IT" sz="2400" dirty="0" smtClean="0">
                <a:latin typeface="Garamond" panose="02020404030301010803" pitchFamily="18" charset="0"/>
              </a:rPr>
              <a:t>«</a:t>
            </a:r>
            <a:r>
              <a:rPr lang="it-IT" sz="2400" dirty="0">
                <a:latin typeface="Garamond" panose="02020404030301010803" pitchFamily="18" charset="0"/>
              </a:rPr>
              <a:t>Qualificazione dei processi produttivi e dei prodotti</a:t>
            </a:r>
            <a:r>
              <a:rPr lang="it-IT" sz="2400" dirty="0" smtClean="0">
                <a:latin typeface="Garamond" panose="02020404030301010803" pitchFamily="18" charset="0"/>
              </a:rPr>
              <a:t>».</a:t>
            </a:r>
            <a:endParaRPr lang="it-IT" sz="2400" dirty="0">
              <a:latin typeface="Garamond" panose="02020404030301010803" pitchFamily="18" charset="0"/>
            </a:endParaRPr>
          </a:p>
          <a:p>
            <a:pPr algn="just">
              <a:buFontTx/>
              <a:buChar char="-"/>
            </a:pPr>
            <a:r>
              <a:rPr lang="it-IT" sz="2400" dirty="0" smtClean="0">
                <a:latin typeface="Garamond" panose="02020404030301010803" pitchFamily="18" charset="0"/>
              </a:rPr>
              <a:t>Alto livello di </a:t>
            </a:r>
            <a:r>
              <a:rPr lang="it-IT" sz="2400" b="1" dirty="0" smtClean="0">
                <a:latin typeface="Garamond" panose="02020404030301010803" pitchFamily="18" charset="0"/>
              </a:rPr>
              <a:t>specificità dell’analisi dei fabbisogni </a:t>
            </a:r>
            <a:r>
              <a:rPr lang="it-IT" sz="2400" dirty="0" smtClean="0">
                <a:latin typeface="Garamond" panose="02020404030301010803" pitchFamily="18" charset="0"/>
              </a:rPr>
              <a:t>in relazione ai gap di competenze aziendali, alle esigenze di adeguamento o rafforzamento professionale ed al processo di sviluppo aziendale cui la formazione fa da supporto.</a:t>
            </a:r>
          </a:p>
          <a:p>
            <a:pPr algn="just">
              <a:buFontTx/>
              <a:buChar char="-"/>
            </a:pPr>
            <a:r>
              <a:rPr lang="it-IT" sz="2400" dirty="0">
                <a:latin typeface="Garamond" panose="02020404030301010803" pitchFamily="18" charset="0"/>
              </a:rPr>
              <a:t>Chiara </a:t>
            </a:r>
            <a:r>
              <a:rPr lang="it-IT" sz="2400" b="1" dirty="0">
                <a:latin typeface="Garamond" panose="02020404030301010803" pitchFamily="18" charset="0"/>
              </a:rPr>
              <a:t>identificazione delle tipologie</a:t>
            </a:r>
            <a:r>
              <a:rPr lang="it-IT" sz="2400" dirty="0">
                <a:latin typeface="Garamond" panose="02020404030301010803" pitchFamily="18" charset="0"/>
              </a:rPr>
              <a:t> di aziende beneficiarie e di lavoratori destinatari a cui si rivolgono le azioni formative, in coerenza con l'analisi dei fabbisogni, i contenuti della formazione e le metodologie didattiche</a:t>
            </a:r>
            <a:r>
              <a:rPr lang="it-IT" sz="2400" dirty="0" smtClean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428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77988" y="188640"/>
            <a:ext cx="9655676" cy="1439416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Riepilogo finale obiettivi qualitativi</a:t>
            </a:r>
            <a:endParaRPr lang="it-IT" sz="40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8259" y="1187700"/>
            <a:ext cx="11423005" cy="56886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latin typeface="Garamond" panose="02020404030301010803" pitchFamily="18" charset="0"/>
              </a:rPr>
              <a:t>A consuntivo </a:t>
            </a:r>
            <a:r>
              <a:rPr lang="it-IT" sz="2200" u="sng" dirty="0" smtClean="0">
                <a:latin typeface="Garamond" panose="02020404030301010803" pitchFamily="18" charset="0"/>
              </a:rPr>
              <a:t>gli obiettivi di natura qualitativa risultano essere stati raggiunti</a:t>
            </a:r>
            <a:r>
              <a:rPr lang="it-IT" sz="2200" dirty="0" smtClean="0">
                <a:latin typeface="Garamond" panose="02020404030301010803" pitchFamily="18" charset="0"/>
              </a:rPr>
              <a:t>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sz="2200" dirty="0" smtClean="0">
                <a:latin typeface="Garamond" panose="02020404030301010803" pitchFamily="18" charset="0"/>
              </a:rPr>
              <a:t>È </a:t>
            </a:r>
            <a:r>
              <a:rPr lang="it-IT" sz="2200" dirty="0">
                <a:latin typeface="Garamond" panose="02020404030301010803" pitchFamily="18" charset="0"/>
              </a:rPr>
              <a:t>stato mantenuto l’</a:t>
            </a:r>
            <a:r>
              <a:rPr lang="it-IT" sz="2200" b="1" dirty="0">
                <a:latin typeface="Garamond" panose="02020404030301010803" pitchFamily="18" charset="0"/>
              </a:rPr>
              <a:t>alto livello di </a:t>
            </a:r>
            <a:r>
              <a:rPr lang="it-IT" sz="2200" b="1" dirty="0" smtClean="0">
                <a:latin typeface="Garamond" panose="02020404030301010803" pitchFamily="18" charset="0"/>
              </a:rPr>
              <a:t>integrazione e </a:t>
            </a:r>
            <a:r>
              <a:rPr lang="it-IT" sz="2200" b="1" dirty="0">
                <a:latin typeface="Garamond" panose="02020404030301010803" pitchFamily="18" charset="0"/>
              </a:rPr>
              <a:t>di specializzazione </a:t>
            </a:r>
            <a:r>
              <a:rPr lang="it-IT" sz="2200" dirty="0" smtClean="0">
                <a:latin typeface="Garamond" panose="02020404030301010803" pitchFamily="18" charset="0"/>
              </a:rPr>
              <a:t>del </a:t>
            </a:r>
            <a:r>
              <a:rPr lang="it-IT" sz="2200" dirty="0">
                <a:latin typeface="Garamond" panose="02020404030301010803" pitchFamily="18" charset="0"/>
              </a:rPr>
              <a:t>Piano </a:t>
            </a:r>
            <a:r>
              <a:rPr lang="it-IT" sz="2200" dirty="0" smtClean="0">
                <a:latin typeface="Garamond" panose="02020404030301010803" pitchFamily="18" charset="0"/>
              </a:rPr>
              <a:t>approvato: </a:t>
            </a:r>
            <a:r>
              <a:rPr lang="it-IT" sz="2200" dirty="0">
                <a:latin typeface="Garamond" panose="02020404030301010803" pitchFamily="18" charset="0"/>
              </a:rPr>
              <a:t>a </a:t>
            </a:r>
            <a:r>
              <a:rPr lang="it-IT" sz="2200" dirty="0" smtClean="0">
                <a:latin typeface="Garamond" panose="02020404030301010803" pitchFamily="18" charset="0"/>
              </a:rPr>
              <a:t>consuntivo </a:t>
            </a:r>
            <a:r>
              <a:rPr lang="it-IT" sz="2200" u="sng" dirty="0">
                <a:latin typeface="Garamond" panose="02020404030301010803" pitchFamily="18" charset="0"/>
              </a:rPr>
              <a:t>tutte le azioni formative afferiscono alle </a:t>
            </a:r>
            <a:r>
              <a:rPr lang="it-IT" sz="2200" u="sng" dirty="0" smtClean="0">
                <a:latin typeface="Garamond" panose="02020404030301010803" pitchFamily="18" charset="0"/>
              </a:rPr>
              <a:t>tre 	aree </a:t>
            </a:r>
            <a:r>
              <a:rPr lang="it-IT" sz="2200" u="sng" dirty="0">
                <a:latin typeface="Garamond" panose="02020404030301010803" pitchFamily="18" charset="0"/>
              </a:rPr>
              <a:t>tematiche </a:t>
            </a:r>
            <a:r>
              <a:rPr lang="it-IT" sz="2200" u="sng" dirty="0" smtClean="0">
                <a:latin typeface="Garamond" panose="02020404030301010803" pitchFamily="18" charset="0"/>
              </a:rPr>
              <a:t>previste a </a:t>
            </a:r>
            <a:r>
              <a:rPr lang="it-IT" sz="2200" u="sng" dirty="0">
                <a:latin typeface="Garamond" panose="02020404030301010803" pitchFamily="18" charset="0"/>
              </a:rPr>
              <a:t>preventivo</a:t>
            </a:r>
            <a:r>
              <a:rPr lang="it-IT" sz="2200" dirty="0" smtClean="0">
                <a:latin typeface="Garamond" panose="02020404030301010803" pitchFamily="18" charset="0"/>
              </a:rPr>
              <a:t>;</a:t>
            </a:r>
            <a:endParaRPr lang="it-IT" sz="2200" dirty="0">
              <a:latin typeface="Garamond" panose="02020404030301010803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sz="2200" dirty="0" smtClean="0">
                <a:latin typeface="Garamond" panose="02020404030301010803" pitchFamily="18" charset="0"/>
              </a:rPr>
              <a:t>L’</a:t>
            </a:r>
            <a:r>
              <a:rPr lang="it-IT" sz="2200" b="1" dirty="0" smtClean="0">
                <a:latin typeface="Garamond" panose="02020404030301010803" pitchFamily="18" charset="0"/>
              </a:rPr>
              <a:t>analisi dei fabbisogni</a:t>
            </a:r>
            <a:r>
              <a:rPr lang="it-IT" sz="2200" dirty="0" smtClean="0">
                <a:latin typeface="Garamond" panose="02020404030301010803" pitchFamily="18" charset="0"/>
              </a:rPr>
              <a:t> e l’</a:t>
            </a:r>
            <a:r>
              <a:rPr lang="it-IT" sz="2200" b="1" dirty="0" smtClean="0">
                <a:latin typeface="Garamond" panose="02020404030301010803" pitchFamily="18" charset="0"/>
              </a:rPr>
              <a:t>identificazione </a:t>
            </a:r>
            <a:r>
              <a:rPr lang="it-IT" sz="2200" b="1" dirty="0">
                <a:latin typeface="Garamond" panose="02020404030301010803" pitchFamily="18" charset="0"/>
              </a:rPr>
              <a:t>delle tipologie </a:t>
            </a:r>
            <a:r>
              <a:rPr lang="it-IT" sz="2200" dirty="0">
                <a:latin typeface="Garamond" panose="02020404030301010803" pitchFamily="18" charset="0"/>
              </a:rPr>
              <a:t>di aziende </a:t>
            </a:r>
            <a:r>
              <a:rPr lang="it-IT" sz="2200" dirty="0" smtClean="0">
                <a:latin typeface="Garamond" panose="02020404030301010803" pitchFamily="18" charset="0"/>
              </a:rPr>
              <a:t>e </a:t>
            </a:r>
            <a:r>
              <a:rPr lang="it-IT" sz="2200" dirty="0">
                <a:latin typeface="Garamond" panose="02020404030301010803" pitchFamily="18" charset="0"/>
              </a:rPr>
              <a:t>di lavoratori destinatari </a:t>
            </a:r>
            <a:r>
              <a:rPr lang="it-IT" sz="2200" dirty="0" smtClean="0">
                <a:latin typeface="Garamond" panose="02020404030301010803" pitchFamily="18" charset="0"/>
              </a:rPr>
              <a:t>si sono rivelate adeguate agli obiettivi ed alle finalità del Piano</a:t>
            </a:r>
            <a:r>
              <a:rPr lang="it-IT" sz="2200" dirty="0">
                <a:latin typeface="Garamond" panose="02020404030301010803" pitchFamily="18" charset="0"/>
              </a:rPr>
              <a:t> </a:t>
            </a:r>
            <a:r>
              <a:rPr lang="it-IT" sz="2200" dirty="0" smtClean="0">
                <a:latin typeface="Garamond" panose="02020404030301010803" pitchFamily="18" charset="0"/>
              </a:rPr>
              <a:t>visto che </a:t>
            </a:r>
            <a:r>
              <a:rPr lang="it-IT" sz="2200" u="sng" dirty="0" smtClean="0">
                <a:latin typeface="Garamond" panose="02020404030301010803" pitchFamily="18" charset="0"/>
              </a:rPr>
              <a:t>le </a:t>
            </a:r>
            <a:r>
              <a:rPr lang="it-IT" sz="2200" u="sng" dirty="0">
                <a:latin typeface="Garamond" panose="02020404030301010803" pitchFamily="18" charset="0"/>
              </a:rPr>
              <a:t>variazioni alla progettazione esecutiva hanno riguardato 7 azioni su 48</a:t>
            </a:r>
            <a:r>
              <a:rPr lang="it-IT" sz="2200" dirty="0">
                <a:latin typeface="Garamond" panose="02020404030301010803" pitchFamily="18" charset="0"/>
              </a:rPr>
              <a:t> (14,5</a:t>
            </a:r>
            <a:r>
              <a:rPr lang="it-IT" sz="2200" dirty="0" smtClean="0">
                <a:latin typeface="Garamond" panose="02020404030301010803" pitchFamily="18" charset="0"/>
              </a:rPr>
              <a:t>%) rientrando nel </a:t>
            </a:r>
            <a:r>
              <a:rPr lang="it-IT" sz="2200" dirty="0">
                <a:latin typeface="Garamond" panose="02020404030301010803" pitchFamily="18" charset="0"/>
              </a:rPr>
              <a:t>20% consentito da </a:t>
            </a:r>
            <a:r>
              <a:rPr lang="it-IT" sz="2200" dirty="0" err="1" smtClean="0">
                <a:latin typeface="Garamond" panose="02020404030301010803" pitchFamily="18" charset="0"/>
              </a:rPr>
              <a:t>Fondimpresa</a:t>
            </a:r>
            <a:r>
              <a:rPr lang="it-IT" sz="2200" dirty="0" smtClean="0">
                <a:latin typeface="Garamond" panose="02020404030301010803" pitchFamily="18" charset="0"/>
              </a:rPr>
              <a:t>. In particolare,</a:t>
            </a:r>
            <a:endParaRPr lang="it-IT" sz="2200" dirty="0">
              <a:latin typeface="Garamond" panose="02020404030301010803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it-IT" sz="2200" dirty="0">
                <a:latin typeface="Garamond" panose="02020404030301010803" pitchFamily="18" charset="0"/>
              </a:rPr>
              <a:t>delle 7 variazioni solo una ha richiesto il cambiamento di titolo dell’azione </a:t>
            </a:r>
            <a:r>
              <a:rPr lang="it-IT" sz="2200" dirty="0" smtClean="0">
                <a:latin typeface="Garamond" panose="02020404030301010803" pitchFamily="18" charset="0"/>
              </a:rPr>
              <a:t>formativa;</a:t>
            </a:r>
            <a:endParaRPr lang="it-IT" sz="2200" dirty="0">
              <a:latin typeface="Garamond" panose="02020404030301010803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200" dirty="0" smtClean="0">
                <a:latin typeface="Garamond" panose="02020404030301010803" pitchFamily="18" charset="0"/>
              </a:rPr>
              <a:t>delle </a:t>
            </a:r>
            <a:r>
              <a:rPr lang="it-IT" sz="2200" dirty="0">
                <a:latin typeface="Garamond" panose="02020404030301010803" pitchFamily="18" charset="0"/>
              </a:rPr>
              <a:t>aziende subentrate da provincia diversa (4), solo 1 ha richiesto la rimodulazione del titolo dell’azione formativa. Ciò testimonia che l’analisi dei fabbisogni realizzata è riuscita ad intercettare non solamente i bisogni delle aziende sulle quali è stata effettuata, ma anche quelli più generici delle Industrie alimentari delle regioni coinvolte (Campania, Piemonte, Veneto, Sicilia e Puglia</a:t>
            </a:r>
            <a:r>
              <a:rPr lang="it-IT" sz="2200" dirty="0" smtClean="0">
                <a:latin typeface="Garamond" panose="02020404030301010803" pitchFamily="18" charset="0"/>
              </a:rPr>
              <a:t>);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200" dirty="0" smtClean="0">
                <a:latin typeface="Garamond" panose="02020404030301010803" pitchFamily="18" charset="0"/>
              </a:rPr>
              <a:t>contenuti</a:t>
            </a:r>
            <a:r>
              <a:rPr lang="it-IT" sz="2200" dirty="0">
                <a:latin typeface="Garamond" panose="02020404030301010803" pitchFamily="18" charset="0"/>
              </a:rPr>
              <a:t>, durata e livello di specializzazione definito in sede di presentazione del Piano non sono stati </a:t>
            </a:r>
            <a:r>
              <a:rPr lang="it-IT" sz="2200" dirty="0" smtClean="0">
                <a:latin typeface="Garamond" panose="02020404030301010803" pitchFamily="18" charset="0"/>
              </a:rPr>
              <a:t>alterati, a testimonianza della corretta identificazione dei fabbisogni delle aziende del settore;</a:t>
            </a:r>
            <a:endParaRPr lang="it-IT" sz="2200" dirty="0">
              <a:latin typeface="Garamond" panose="02020404030301010803" pitchFamily="18" charset="0"/>
            </a:endParaRP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140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49996" y="491926"/>
            <a:ext cx="8909366" cy="1280890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Riepilogo finale </a:t>
            </a:r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obiettivi qualitativi</a:t>
            </a:r>
            <a:endParaRPr lang="it-IT" sz="3600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73932" y="1628800"/>
            <a:ext cx="9721080" cy="39596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3. </a:t>
            </a:r>
            <a:r>
              <a:rPr lang="it-IT" sz="2800" dirty="0" smtClean="0">
                <a:latin typeface="Garamond" panose="02020404030301010803" pitchFamily="18" charset="0"/>
              </a:rPr>
              <a:t>Il </a:t>
            </a:r>
            <a:r>
              <a:rPr lang="it-IT" sz="2800" b="1" dirty="0" smtClean="0">
                <a:latin typeface="Garamond" panose="02020404030301010803" pitchFamily="18" charset="0"/>
              </a:rPr>
              <a:t>monitoraggio qualitativo </a:t>
            </a:r>
            <a:r>
              <a:rPr lang="it-IT" sz="2800" dirty="0" smtClean="0">
                <a:latin typeface="Garamond" panose="02020404030301010803" pitchFamily="18" charset="0"/>
              </a:rPr>
              <a:t>somministrato ai lavoratori destinatari e alle aziende testimonia il raggiungimento degli obiettivi qualitativi posti in fase di presentazione del formulario. Dall’analisi dei dati di monitoraggio è stato possibile rilevare: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800" dirty="0" smtClean="0">
                <a:latin typeface="Garamond" panose="02020404030301010803" pitchFamily="18" charset="0"/>
              </a:rPr>
              <a:t>una </a:t>
            </a:r>
            <a:r>
              <a:rPr lang="it-IT" sz="2800" b="1" dirty="0" smtClean="0">
                <a:latin typeface="Garamond" panose="02020404030301010803" pitchFamily="18" charset="0"/>
              </a:rPr>
              <a:t>soddisfazione dei discenti </a:t>
            </a:r>
            <a:r>
              <a:rPr lang="it-IT" sz="2800" dirty="0" smtClean="0">
                <a:latin typeface="Garamond" panose="02020404030301010803" pitchFamily="18" charset="0"/>
              </a:rPr>
              <a:t>rispetto ai contenuti della formazione e alla loro utilità per il miglioramento dei processi di produzione.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2800" dirty="0" smtClean="0">
                <a:latin typeface="Garamond" panose="02020404030301010803" pitchFamily="18" charset="0"/>
              </a:rPr>
              <a:t>la percezione, da parte dei rappresentanti aziendali, di un </a:t>
            </a:r>
            <a:r>
              <a:rPr lang="it-IT" sz="2800" b="1" dirty="0" smtClean="0">
                <a:latin typeface="Garamond" panose="02020404030301010803" pitchFamily="18" charset="0"/>
              </a:rPr>
              <a:t>miglioramento delle performance lavorative </a:t>
            </a:r>
            <a:r>
              <a:rPr lang="it-IT" sz="2800" dirty="0" smtClean="0">
                <a:latin typeface="Garamond" panose="02020404030301010803" pitchFamily="18" charset="0"/>
              </a:rPr>
              <a:t>legato ad un miglioramento dei processi produttivi.</a:t>
            </a:r>
          </a:p>
        </p:txBody>
      </p:sp>
    </p:spTree>
    <p:extLst>
      <p:ext uri="{BB962C8B-B14F-4D97-AF65-F5344CB8AC3E}">
        <p14:creationId xmlns:p14="http://schemas.microsoft.com/office/powerpoint/2010/main" val="57965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14215" y="332656"/>
            <a:ext cx="8909366" cy="1280890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Riepilogo finale obiettivi </a:t>
            </a:r>
            <a:r>
              <a:rPr lang="it-IT" sz="4000" b="1" dirty="0" smtClean="0">
                <a:solidFill>
                  <a:srgbClr val="C00000"/>
                </a:solidFill>
                <a:latin typeface="Garamond" panose="020204040303010108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quantitativi</a:t>
            </a:r>
            <a:endParaRPr lang="it-IT" sz="4000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92136" y="1175401"/>
            <a:ext cx="11239852" cy="1584176"/>
          </a:xfrm>
        </p:spPr>
        <p:txBody>
          <a:bodyPr/>
          <a:lstStyle/>
          <a:p>
            <a:pPr marL="0" indent="0">
              <a:buNone/>
            </a:pPr>
            <a:r>
              <a:rPr lang="it-IT" sz="2400" dirty="0" smtClean="0">
                <a:latin typeface="Garamond" panose="02020404030301010803" pitchFamily="18" charset="0"/>
              </a:rPr>
              <a:t>Di seguito un riepilogo schematico dei principali obiettivi quantitativi, a preventivo e a consuntivo: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529110"/>
              </p:ext>
            </p:extLst>
          </p:nvPr>
        </p:nvGraphicFramePr>
        <p:xfrm>
          <a:off x="1701924" y="2060848"/>
          <a:ext cx="9505055" cy="372325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4101475"/>
                <a:gridCol w="2512050"/>
                <a:gridCol w="2891530"/>
              </a:tblGrid>
              <a:tr h="54239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u="none" strike="noStrike" dirty="0" smtClean="0">
                          <a:effectLst/>
                          <a:latin typeface="Garamond" panose="02020404030301010803" pitchFamily="18" charset="0"/>
                        </a:rPr>
                        <a:t>OBIETTIVI</a:t>
                      </a:r>
                      <a:endParaRPr lang="it-IT" sz="1800" b="1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u="none" strike="noStrike" dirty="0" smtClean="0">
                          <a:effectLst/>
                          <a:latin typeface="Garamond" panose="02020404030301010803" pitchFamily="18" charset="0"/>
                        </a:rPr>
                        <a:t>A PREVENTIVO</a:t>
                      </a:r>
                      <a:endParaRPr lang="it-IT" sz="1800" b="1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u="none" strike="noStrike" dirty="0" smtClean="0">
                          <a:effectLst/>
                          <a:latin typeface="Garamond" panose="02020404030301010803" pitchFamily="18" charset="0"/>
                        </a:rPr>
                        <a:t>A CONSUNTIVO</a:t>
                      </a:r>
                      <a:endParaRPr lang="it-IT" sz="1800" b="1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70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AZIENDE BENEFICIARIE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42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42</a:t>
                      </a:r>
                      <a:endParaRPr lang="it-IT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0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DESTINATARI DA PMI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97,63%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106%</a:t>
                      </a:r>
                      <a:endParaRPr lang="it-IT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DESTINATARI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211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238</a:t>
                      </a:r>
                      <a:endParaRPr lang="it-IT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0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ORE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1374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1374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197"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AZIONI INTERAZIENDALI</a:t>
                      </a:r>
                      <a:endParaRPr lang="it-IT" sz="180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  <a:endParaRPr lang="it-IT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46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ORE IN MODALITÀ NON TRADIZIONALI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536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536</a:t>
                      </a:r>
                      <a:endParaRPr lang="it-IT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19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ORE CERTIFICATE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24,30%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24,30</a:t>
                      </a:r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%</a:t>
                      </a:r>
                      <a:endParaRPr lang="it-IT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0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DONNE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35,10%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37,44%</a:t>
                      </a:r>
                      <a:endParaRPr lang="it-IT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592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OVER50/STRANERI/CIG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20,10%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063" rtl="0" eaLnBrk="1" fontAlgn="b" latinLnBrk="0" hangingPunct="1"/>
                      <a:r>
                        <a:rPr lang="it-IT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23,22% </a:t>
                      </a:r>
                      <a:endParaRPr lang="it-IT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0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ETÀ 18/29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20,10%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effectLst/>
                          <a:latin typeface="Garamond" panose="02020404030301010803" pitchFamily="18" charset="0"/>
                        </a:rPr>
                        <a:t>20,85% </a:t>
                      </a:r>
                      <a:endParaRPr lang="it-IT" sz="1800" b="0" i="0" u="none" strike="noStrike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413892" y="5911198"/>
            <a:ext cx="1069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Garamond" panose="02020404030301010803" pitchFamily="18" charset="0"/>
              </a:rPr>
              <a:t>Dal riepilogo emerge che tutti gli obiettivi quantitativi individuati in fase di progettazione risultano essere stati per la maggior parte rispettati a </a:t>
            </a:r>
            <a:r>
              <a:rPr lang="it-IT" sz="2400" dirty="0" smtClean="0">
                <a:latin typeface="Garamond" panose="02020404030301010803" pitchFamily="18" charset="0"/>
              </a:rPr>
              <a:t>consuntivo.</a:t>
            </a:r>
            <a:endParaRPr lang="it-IT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94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61964" y="624110"/>
            <a:ext cx="9439652" cy="1280890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  <a:latin typeface="Garamond" panose="02020404030301010803" pitchFamily="18" charset="0"/>
              </a:rPr>
              <a:t>Strumenti di verifica </a:t>
            </a:r>
            <a:r>
              <a:rPr lang="it-IT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dell’apprendimento</a:t>
            </a:r>
            <a:endParaRPr lang="it-IT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17948" y="1772816"/>
            <a:ext cx="9583668" cy="4319736"/>
          </a:xfrm>
        </p:spPr>
        <p:txBody>
          <a:bodyPr>
            <a:normAutofit/>
          </a:bodyPr>
          <a:lstStyle/>
          <a:p>
            <a:pPr algn="just"/>
            <a:r>
              <a:rPr lang="it-IT" sz="2400" dirty="0">
                <a:latin typeface="Garamond" panose="02020404030301010803" pitchFamily="18" charset="0"/>
              </a:rPr>
              <a:t>A consuntivo, così come a preventivo, </a:t>
            </a:r>
            <a:r>
              <a:rPr lang="it-IT" sz="2400" u="sng" dirty="0">
                <a:latin typeface="Garamond" panose="02020404030301010803" pitchFamily="18" charset="0"/>
              </a:rPr>
              <a:t>tutte le azioni formative con una durata superiore alle 24 ore sono state oggetto di verifica degli </a:t>
            </a:r>
            <a:r>
              <a:rPr lang="it-IT" sz="2400" u="sng" dirty="0" smtClean="0">
                <a:latin typeface="Garamond" panose="02020404030301010803" pitchFamily="18" charset="0"/>
              </a:rPr>
              <a:t>apprendimenti</a:t>
            </a:r>
            <a:r>
              <a:rPr lang="it-IT" sz="2400" dirty="0" smtClean="0">
                <a:latin typeface="Garamond" panose="02020404030301010803" pitchFamily="18" charset="0"/>
              </a:rPr>
              <a:t> per un totale </a:t>
            </a:r>
            <a:r>
              <a:rPr lang="it-IT" sz="2400" dirty="0">
                <a:latin typeface="Garamond" panose="02020404030301010803" pitchFamily="18" charset="0"/>
              </a:rPr>
              <a:t>di 1230 </a:t>
            </a:r>
            <a:r>
              <a:rPr lang="it-IT" sz="2400" dirty="0" smtClean="0">
                <a:latin typeface="Garamond" panose="02020404030301010803" pitchFamily="18" charset="0"/>
              </a:rPr>
              <a:t>ore di corso su </a:t>
            </a:r>
            <a:r>
              <a:rPr lang="it-IT" sz="2400" dirty="0" smtClean="0">
                <a:latin typeface="Garamond" panose="02020404030301010803" pitchFamily="18" charset="0"/>
              </a:rPr>
              <a:t>38 </a:t>
            </a:r>
            <a:r>
              <a:rPr lang="it-IT" sz="2400" dirty="0" smtClean="0">
                <a:latin typeface="Garamond" panose="02020404030301010803" pitchFamily="18" charset="0"/>
              </a:rPr>
              <a:t>edizioni formative.</a:t>
            </a:r>
            <a:endParaRPr lang="it-IT" sz="2400" dirty="0">
              <a:latin typeface="Garamond" panose="02020404030301010803" pitchFamily="18" charset="0"/>
            </a:endParaRPr>
          </a:p>
          <a:p>
            <a:pPr algn="just"/>
            <a:r>
              <a:rPr lang="it-IT" sz="2400" dirty="0" smtClean="0">
                <a:latin typeface="Garamond" panose="02020404030301010803" pitchFamily="18" charset="0"/>
              </a:rPr>
              <a:t>Gli strumenti di verifica dell’apprendimento sono stati redatti dai docenti che hanno erogato la formazione. I docenti, con un esperienza ultra quinquennale e spesso ultradecennale nelle materie oggetto dell’insegnamento, hanno ricevuto il programma didattico di massima stilato con i referenti aziendali in fase di progettazione del Piano. </a:t>
            </a:r>
            <a:r>
              <a:rPr lang="it-IT" sz="2400" u="sng" dirty="0" smtClean="0">
                <a:latin typeface="Garamond" panose="02020404030301010803" pitchFamily="18" charset="0"/>
              </a:rPr>
              <a:t>I docenti hanno quindi calibrato le prove di verifica dell’apprendimento non solo sulle competenze e il livello di apprendimento riscontrato in aula, ma anche rispetto agli obiettivi delle azioni formative</a:t>
            </a:r>
            <a:r>
              <a:rPr lang="it-IT" sz="2400" dirty="0" smtClean="0">
                <a:latin typeface="Garamond" panose="02020404030301010803" pitchFamily="18" charset="0"/>
              </a:rPr>
              <a:t>.</a:t>
            </a:r>
            <a:endParaRPr lang="it-IT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25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998</TotalTime>
  <Words>1088</Words>
  <Application>Microsoft Office PowerPoint</Application>
  <PresentationFormat>Personalizzato</PresentationFormat>
  <Paragraphs>89</Paragraphs>
  <Slides>10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</vt:lpstr>
      <vt:lpstr>Century Gothic</vt:lpstr>
      <vt:lpstr>Garamond</vt:lpstr>
      <vt:lpstr>Palatino Linotype</vt:lpstr>
      <vt:lpstr>Segoe UI</vt:lpstr>
      <vt:lpstr>Wingdings</vt:lpstr>
      <vt:lpstr>Wingdings 3</vt:lpstr>
      <vt:lpstr>Filo</vt:lpstr>
      <vt:lpstr>  FONDIMPRESA - AVVISO 1/2016 - II SCADENZA  COMITATO PARITETICO DI PILOTAGGIO     Piano formativo «TRAIN.FOOD_TRAIN.inig for the FOOD industry»  AVS/013F/16II </vt:lpstr>
      <vt:lpstr>Presentazione</vt:lpstr>
      <vt:lpstr>Presentazione</vt:lpstr>
      <vt:lpstr>Presentazione</vt:lpstr>
      <vt:lpstr>Obiettivi Qualitativi </vt:lpstr>
      <vt:lpstr>Riepilogo finale obiettivi qualitativi</vt:lpstr>
      <vt:lpstr>Riepilogo finale obiettivi qualitativi</vt:lpstr>
      <vt:lpstr>Riepilogo finale obiettivi quantitativi</vt:lpstr>
      <vt:lpstr>Strumenti di verifica dell’apprendimento</vt:lpstr>
      <vt:lpstr>Certificazione delle competenze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COMITATO PARITETICO DI PILOTAGGIO   Piani formativi settore Industria alimentare   Format scheda sintetica  stato di avanzamento attività Piani formativi</dc:title>
  <dc:creator>Di Domizio</dc:creator>
  <cp:lastModifiedBy>Luca</cp:lastModifiedBy>
  <cp:revision>75</cp:revision>
  <cp:lastPrinted>2018-02-09T10:30:47Z</cp:lastPrinted>
  <dcterms:created xsi:type="dcterms:W3CDTF">2017-03-23T15:38:40Z</dcterms:created>
  <dcterms:modified xsi:type="dcterms:W3CDTF">2018-06-01T11:09:42Z</dcterms:modified>
</cp:coreProperties>
</file>